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335" r:id="rId2"/>
    <p:sldId id="258" r:id="rId3"/>
    <p:sldId id="259" r:id="rId4"/>
    <p:sldId id="260" r:id="rId5"/>
    <p:sldId id="266" r:id="rId6"/>
    <p:sldId id="348" r:id="rId7"/>
    <p:sldId id="355" r:id="rId8"/>
    <p:sldId id="339" r:id="rId9"/>
    <p:sldId id="338" r:id="rId10"/>
    <p:sldId id="330" r:id="rId11"/>
    <p:sldId id="267" r:id="rId12"/>
    <p:sldId id="331" r:id="rId13"/>
    <p:sldId id="326" r:id="rId14"/>
    <p:sldId id="336" r:id="rId15"/>
    <p:sldId id="353" r:id="rId16"/>
    <p:sldId id="322" r:id="rId17"/>
    <p:sldId id="352" r:id="rId18"/>
    <p:sldId id="354" r:id="rId19"/>
    <p:sldId id="340" r:id="rId20"/>
    <p:sldId id="324" r:id="rId21"/>
    <p:sldId id="323" r:id="rId22"/>
    <p:sldId id="346" r:id="rId23"/>
    <p:sldId id="327" r:id="rId24"/>
    <p:sldId id="328" r:id="rId25"/>
    <p:sldId id="345" r:id="rId26"/>
    <p:sldId id="329" r:id="rId27"/>
    <p:sldId id="349" r:id="rId28"/>
    <p:sldId id="350" r:id="rId29"/>
    <p:sldId id="343" r:id="rId30"/>
    <p:sldId id="344" r:id="rId31"/>
    <p:sldId id="347" r:id="rId32"/>
    <p:sldId id="351" r:id="rId33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84" y="18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9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3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da-DK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DevOps and Container Technology</a:t>
            </a:r>
          </a:p>
          <a:p>
            <a:pPr>
              <a:defRPr/>
            </a:pPr>
            <a:r>
              <a:rPr lang="da-DK" sz="2000" dirty="0"/>
              <a:t>SkyCave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sz="1600" dirty="0"/>
              <a:t>Henrik Bærbak Christensen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E92D-5A47-4336-87B3-E7CFB2DC84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Deployment and Execution 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1CC24-194B-4D18-AED9-59C7DCE80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10914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C46684-143C-4157-9ED6-DA9802950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3266230"/>
            <a:ext cx="680085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2EED5D-311C-47CB-AD36-B99F03FD6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27" y="1199812"/>
            <a:ext cx="3680678" cy="57898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679DEB-6E4D-4B22-AE05-24161560EBAA}"/>
              </a:ext>
            </a:extLst>
          </p:cNvPr>
          <p:cNvSpPr/>
          <p:nvPr/>
        </p:nvSpPr>
        <p:spPr>
          <a:xfrm>
            <a:off x="381000" y="3759995"/>
            <a:ext cx="1600200" cy="11549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Interact.</a:t>
            </a:r>
          </a:p>
          <a:p>
            <a:pPr algn="ctr"/>
            <a:r>
              <a:rPr lang="da-DK" dirty="0"/>
              <a:t>Type ‘h’ for help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A7B202-BE1D-45A0-920B-63F0EA43446A}"/>
              </a:ext>
            </a:extLst>
          </p:cNvPr>
          <p:cNvCxnSpPr>
            <a:cxnSpLocks/>
          </p:cNvCxnSpPr>
          <p:nvPr/>
        </p:nvCxnSpPr>
        <p:spPr>
          <a:xfrm>
            <a:off x="1819276" y="4180630"/>
            <a:ext cx="619124" cy="35327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33D304-F672-4FBC-8059-65F055EF5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Demo: Local to </a:t>
            </a:r>
            <a:r>
              <a:rPr lang="da-DK" dirty="0" err="1"/>
              <a:t>Mxx</a:t>
            </a:r>
            <a:endParaRPr lang="da-D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67DAD7D-09E3-402E-9F35-43C9C2E0693D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2667000" y="1060318"/>
            <a:ext cx="2133600" cy="488818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3E9C0C7-7C21-4884-BA86-13F07640731D}"/>
              </a:ext>
            </a:extLst>
          </p:cNvPr>
          <p:cNvSpPr/>
          <p:nvPr/>
        </p:nvSpPr>
        <p:spPr>
          <a:xfrm>
            <a:off x="4800600" y="762000"/>
            <a:ext cx="1600200" cy="5966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Start ‘daemon’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6F9DDE-01EC-4E95-A142-DFF5B535D2CF}"/>
              </a:ext>
            </a:extLst>
          </p:cNvPr>
          <p:cNvCxnSpPr>
            <a:cxnSpLocks/>
          </p:cNvCxnSpPr>
          <p:nvPr/>
        </p:nvCxnSpPr>
        <p:spPr>
          <a:xfrm flipH="1">
            <a:off x="6019800" y="2019300"/>
            <a:ext cx="1066800" cy="145542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39ABAC3-4703-4585-9E8A-F3490B8DA20C}"/>
              </a:ext>
            </a:extLst>
          </p:cNvPr>
          <p:cNvSpPr/>
          <p:nvPr/>
        </p:nvSpPr>
        <p:spPr>
          <a:xfrm>
            <a:off x="6705600" y="1390650"/>
            <a:ext cx="1600200" cy="59663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Start ‘cmd’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9DA185CC-778B-4C4C-A814-A09722D1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FCD2336B-1293-42E7-9B10-E3C7D0C7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2ED234ED-7C05-4059-91DF-22D9829AB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E78BA5-1678-4E28-B286-017D253AE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79" y="1787356"/>
            <a:ext cx="5283457" cy="13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C823E7-5383-4F08-8B46-96AA0F7BC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026" y="1263650"/>
            <a:ext cx="4541774" cy="3695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E21D9-6F36-432F-8A00-D4E05218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Rudimentary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4B60-EB0A-463F-8DC9-831FDC710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Client-server interaction</a:t>
            </a:r>
            <a:br>
              <a:rPr lang="da-DK" dirty="0"/>
            </a:br>
            <a:r>
              <a:rPr lang="da-DK" dirty="0"/>
              <a:t>using HTTP on port</a:t>
            </a:r>
            <a:br>
              <a:rPr lang="da-DK" dirty="0"/>
            </a:br>
            <a:r>
              <a:rPr lang="da-DK" dirty="0"/>
              <a:t>7777</a:t>
            </a:r>
          </a:p>
          <a:p>
            <a:pPr lvl="1"/>
            <a:r>
              <a:rPr lang="da-DK" dirty="0"/>
              <a:t>Path /info provides some</a:t>
            </a:r>
            <a:br>
              <a:rPr lang="da-DK" dirty="0"/>
            </a:br>
            <a:r>
              <a:rPr lang="da-DK" dirty="0"/>
              <a:t>stats to review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EB1BE0-3F47-44BF-837A-58414281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42DAF39-9856-4853-8E71-9281608C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913B606-985C-422C-952A-2982EAB9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F72A57-1428-4F42-B166-7E740ED88FF0}"/>
              </a:ext>
            </a:extLst>
          </p:cNvPr>
          <p:cNvCxnSpPr>
            <a:cxnSpLocks/>
          </p:cNvCxnSpPr>
          <p:nvPr/>
        </p:nvCxnSpPr>
        <p:spPr>
          <a:xfrm>
            <a:off x="3429000" y="3695700"/>
            <a:ext cx="914400" cy="15240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4AD9E28-BF5E-4F98-B3C8-6BC004EC3DA0}"/>
              </a:ext>
            </a:extLst>
          </p:cNvPr>
          <p:cNvSpPr/>
          <p:nvPr/>
        </p:nvSpPr>
        <p:spPr>
          <a:xfrm>
            <a:off x="914400" y="3314700"/>
            <a:ext cx="24384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Relevant later, when we scale horizontally...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Three Tier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Three Tier Architecture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68500" y="1714500"/>
            <a:ext cx="3365500" cy="6985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Presentation Layer / ‘cmd’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68500" y="2540000"/>
            <a:ext cx="3365500" cy="6985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Application Layer / ‘daemon’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68500" y="3375828"/>
            <a:ext cx="3365500" cy="6985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Storage </a:t>
            </a:r>
            <a:r>
              <a:rPr lang="da-DK" dirty="0" err="1"/>
              <a:t>Layer</a:t>
            </a:r>
            <a:r>
              <a:rPr lang="da-DK" dirty="0"/>
              <a:t> / Database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570671">
            <a:off x="2939628" y="4061171"/>
            <a:ext cx="1555750" cy="635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&lt;&lt;i&gt;&gt;</a:t>
            </a:r>
          </a:p>
          <a:p>
            <a:pPr algn="ctr"/>
            <a:r>
              <a:rPr lang="da-DK" dirty="0" err="1"/>
              <a:t>CaveStorage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329598-AE0D-484D-ACBD-76FB554C505B}"/>
              </a:ext>
            </a:extLst>
          </p:cNvPr>
          <p:cNvSpPr/>
          <p:nvPr/>
        </p:nvSpPr>
        <p:spPr>
          <a:xfrm rot="800731">
            <a:off x="6152381" y="2836898"/>
            <a:ext cx="2286000" cy="147635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 microservice architecture refactoring is a task in the </a:t>
            </a:r>
            <a:r>
              <a:rPr lang="da-DK" dirty="0" err="1"/>
              <a:t>next</a:t>
            </a:r>
            <a:r>
              <a:rPr lang="da-DK" dirty="0"/>
              <a:t> </a:t>
            </a:r>
            <a:r>
              <a:rPr lang="da-DK" dirty="0" err="1"/>
              <a:t>course</a:t>
            </a:r>
            <a:r>
              <a:rPr lang="da-DK" dirty="0"/>
              <a:t>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3E0FCFD-72EC-42F5-ADA2-758C7700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05CC04C-4C2B-496D-8D4F-6A98AB1F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9E68958-734D-460D-8D4F-9842C72B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BD366F-CA06-4674-AB04-0134192278FE}"/>
              </a:ext>
            </a:extLst>
          </p:cNvPr>
          <p:cNvSpPr/>
          <p:nvPr/>
        </p:nvSpPr>
        <p:spPr>
          <a:xfrm>
            <a:off x="5956116" y="4674130"/>
            <a:ext cx="2057400" cy="609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Fowler: </a:t>
            </a:r>
            <a:r>
              <a:rPr lang="da-DK" dirty="0" err="1"/>
              <a:t>Monolith</a:t>
            </a:r>
            <a:r>
              <a:rPr lang="da-DK" dirty="0"/>
              <a:t> First Pattern </a:t>
            </a:r>
            <a:r>
              <a:rPr lang="da-DK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Deployment Viewpoint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</a:t>
            </a:r>
            <a:r>
              <a:rPr lang="en-US" i="1" noProof="0" dirty="0"/>
              <a:t>handed out </a:t>
            </a:r>
            <a:r>
              <a:rPr lang="en-US" noProof="0" dirty="0" err="1"/>
              <a:t>SkyCave</a:t>
            </a:r>
            <a:r>
              <a:rPr lang="en-US" noProof="0" dirty="0"/>
              <a:t> (</a:t>
            </a:r>
            <a:r>
              <a:rPr lang="en-US" dirty="0"/>
              <a:t>‘</a:t>
            </a:r>
            <a:r>
              <a:rPr lang="en-US" dirty="0" err="1"/>
              <a:t>http.cpf</a:t>
            </a:r>
            <a:r>
              <a:rPr lang="en-US" dirty="0"/>
              <a:t>’</a:t>
            </a:r>
            <a:r>
              <a:rPr lang="en-US" noProof="0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08F6B4-8C14-48E4-8975-BAB329750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38300"/>
            <a:ext cx="5791200" cy="34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Deployment Viewpoint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</a:t>
            </a:r>
            <a:r>
              <a:rPr lang="en-US" i="1" noProof="0" dirty="0"/>
              <a:t>further </a:t>
            </a:r>
            <a:r>
              <a:rPr lang="en-US" i="1" dirty="0"/>
              <a:t>down the road </a:t>
            </a:r>
            <a:r>
              <a:rPr lang="en-US" noProof="0" dirty="0" err="1"/>
              <a:t>SkyCave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B5C291-8A69-42B9-A7A2-31DA24C0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0700" y="1638300"/>
            <a:ext cx="5486400" cy="33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C&amp;C View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runtime view</a:t>
            </a:r>
          </a:p>
        </p:txBody>
      </p:sp>
    </p:spTree>
    <p:extLst>
      <p:ext uri="{BB962C8B-B14F-4D97-AF65-F5344CB8AC3E}">
        <p14:creationId xmlns:p14="http://schemas.microsoft.com/office/powerpoint/2010/main" val="24778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D06C-0F73-4552-9071-5B63A6CE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Synchroneous Method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ACB78-A92A-4BEE-AD66-83944EF8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Client-server (cmd-daemon) interaction is just Broker based.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4C876-87BE-4131-931E-BBC678E0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AB5CF-1C4E-48FD-97A0-A0B2037E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C7913-7D66-48EA-8BF9-2E77860A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2B078-854E-4435-819F-6C0B7592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24100"/>
            <a:ext cx="6148387" cy="26774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C90B27B-1E12-404D-A1B9-5B292A1C31C6}"/>
              </a:ext>
            </a:extLst>
          </p:cNvPr>
          <p:cNvSpPr/>
          <p:nvPr/>
        </p:nvSpPr>
        <p:spPr>
          <a:xfrm>
            <a:off x="2667000" y="2247900"/>
            <a:ext cx="3581400" cy="12192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22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3D06C-0F73-4552-9071-5B63A6CEA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Server 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ACB78-A92A-4BEE-AD66-83944EF8B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Server side handling – just interact with persistent storage…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4C876-87BE-4131-931E-BBC678E04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AB5CF-1C4E-48FD-97A0-A0B2037E7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C7913-7D66-48EA-8BF9-2E77860A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D2B078-854E-4435-819F-6C0B7592E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24100"/>
            <a:ext cx="6148387" cy="26774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78073D-6590-4CE7-B96C-A5E4115271EC}"/>
              </a:ext>
            </a:extLst>
          </p:cNvPr>
          <p:cNvSpPr/>
          <p:nvPr/>
        </p:nvSpPr>
        <p:spPr>
          <a:xfrm>
            <a:off x="5257800" y="2247900"/>
            <a:ext cx="2895600" cy="27536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10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Module View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4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97000"/>
            <a:ext cx="7620000" cy="698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Case Study: </a:t>
            </a:r>
            <a:r>
              <a:rPr lang="en-US" altLang="en-US" noProof="0" dirty="0" err="1">
                <a:latin typeface="Arial" charset="0"/>
                <a:cs typeface="Arial" charset="0"/>
              </a:rPr>
              <a:t>SkyCave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noProof="0" dirty="0" err="1">
                <a:latin typeface="Arial" charset="0"/>
                <a:cs typeface="Arial" charset="0"/>
              </a:rPr>
              <a:t>SkyCave</a:t>
            </a:r>
            <a:r>
              <a:rPr lang="en-US" altLang="en-US" noProof="0" dirty="0">
                <a:latin typeface="Arial" charset="0"/>
                <a:cs typeface="Arial" charset="0"/>
              </a:rPr>
              <a:t> is a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Massive multi-user online, exploration and creation experience with a bit of social networking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… with a </a:t>
            </a:r>
            <a:r>
              <a:rPr lang="en-US" altLang="en-US" i="1" noProof="0" dirty="0">
                <a:latin typeface="Arial" charset="0"/>
                <a:cs typeface="Arial" charset="0"/>
              </a:rPr>
              <a:t>horrible</a:t>
            </a:r>
            <a:r>
              <a:rPr lang="en-US" altLang="en-US" noProof="0" dirty="0">
                <a:latin typeface="Arial" charset="0"/>
                <a:cs typeface="Arial" charset="0"/>
              </a:rPr>
              <a:t> user interface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… and quite a lot of disregards for security 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Hum </a:t>
            </a:r>
            <a:r>
              <a:rPr lang="en-US" altLang="en-US" noProof="0" dirty="0" err="1">
                <a:latin typeface="Arial" charset="0"/>
                <a:cs typeface="Arial" charset="0"/>
              </a:rPr>
              <a:t>hum</a:t>
            </a:r>
            <a:r>
              <a:rPr lang="en-US" altLang="en-US" noProof="0" dirty="0">
                <a:latin typeface="Arial" charset="0"/>
                <a:cs typeface="Arial" charset="0"/>
              </a:rPr>
              <a:t>, this year we tack a bit of security on it, though…</a:t>
            </a:r>
          </a:p>
          <a:p>
            <a:endParaRPr lang="en-US" altLang="en-US" noProof="0" dirty="0">
              <a:latin typeface="Arial" charset="0"/>
              <a:cs typeface="Arial" charset="0"/>
            </a:endParaRPr>
          </a:p>
          <a:p>
            <a:r>
              <a:rPr lang="en-US" altLang="en-US" noProof="0" dirty="0">
                <a:latin typeface="Arial" charset="0"/>
                <a:cs typeface="Arial" charset="0"/>
              </a:rPr>
              <a:t>Inspired by the very first ‘interactive fiction’ game for a computer: Colossal Cave Adventure</a:t>
            </a:r>
          </a:p>
          <a:p>
            <a:pPr lvl="1"/>
            <a:r>
              <a:rPr lang="en-US" altLang="en-US" noProof="0" dirty="0">
                <a:latin typeface="Arial" charset="0"/>
                <a:cs typeface="Arial" charset="0"/>
              </a:rPr>
              <a:t>Will Crowder, 1972</a:t>
            </a:r>
          </a:p>
          <a:p>
            <a:pPr lvl="2"/>
            <a:r>
              <a:rPr lang="en-US" altLang="en-US" noProof="0" dirty="0">
                <a:latin typeface="Arial" charset="0"/>
                <a:cs typeface="Arial" charset="0"/>
              </a:rPr>
              <a:t>I played my first game in 1986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D9FB01-3FA0-4097-B445-F2B0D10AB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12F0C3-1E0A-43DB-B4B8-34F21A321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DE7810-6A97-4621-831B-3012AC6F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Domain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i="1" noProof="0" dirty="0"/>
              <a:t>A very simple domain model !</a:t>
            </a:r>
            <a:endParaRPr lang="en-US" noProof="0" dirty="0"/>
          </a:p>
          <a:p>
            <a:pPr lvl="1"/>
            <a:r>
              <a:rPr lang="en-US" noProof="0" dirty="0"/>
              <a:t>(And a good example of the fact that domain modeling helps </a:t>
            </a:r>
            <a:r>
              <a:rPr lang="en-US" i="1" noProof="0" dirty="0"/>
              <a:t>very</a:t>
            </a:r>
            <a:r>
              <a:rPr lang="en-US" noProof="0" dirty="0"/>
              <a:t> little in designing a strong architecture!)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06500"/>
            <a:ext cx="409302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8C1E932-6231-417A-A4DC-01A4BEE9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DD8C8F7-22FF-4DA9-ACBE-0243F4E4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21AA365-946B-4DA6-B5D7-07AC2063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90700"/>
            <a:ext cx="4000500" cy="3507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Using FRDS.Broker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Server: </a:t>
            </a:r>
            <a:r>
              <a:rPr lang="da-DK" b="1" dirty="0"/>
              <a:t>PlayerServant, CaveServant</a:t>
            </a:r>
          </a:p>
          <a:p>
            <a:r>
              <a:rPr lang="da-DK" dirty="0"/>
              <a:t>Client: </a:t>
            </a:r>
            <a:r>
              <a:rPr lang="da-DK" b="1" dirty="0"/>
              <a:t>PlayerClientProxy, CaveClientProxy</a:t>
            </a:r>
            <a:endParaRPr lang="en-US" b="1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6EDBCF9-17CC-434A-B9E7-ED6C8AF7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60F1527-1D3F-46FA-BECE-B64690D5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DF299E-B736-40CF-B486-A1A9DFE3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A8FBA-FAB7-4143-8787-0D131DB41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37" y="1937386"/>
            <a:ext cx="2084763" cy="29499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A15F2-B06E-4533-8928-2647302933C9}"/>
              </a:ext>
            </a:extLst>
          </p:cNvPr>
          <p:cNvSpPr/>
          <p:nvPr/>
        </p:nvSpPr>
        <p:spPr>
          <a:xfrm>
            <a:off x="1447800" y="4985315"/>
            <a:ext cx="2209800" cy="31058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https://leanpub.com/frds</a:t>
            </a:r>
          </a:p>
        </p:txBody>
      </p:sp>
    </p:spTree>
    <p:extLst>
      <p:ext uri="{BB962C8B-B14F-4D97-AF65-F5344CB8AC3E}">
        <p14:creationId xmlns:p14="http://schemas.microsoft.com/office/powerpoint/2010/main" val="17630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76983-8F85-4453-BA20-A9BA62B8F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DCF82-2B39-42E5-B613-7F397F956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… are called ‘projects’ in Gradle terminology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2137E-32C3-416C-86F7-FCD8B2A92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9FBB0-43CC-4CA4-A99A-B6659BE2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B0D57-0B42-41D7-B249-B9C51F20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35F9A5-70CB-449E-B817-8E87B8D5A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443" y="1485900"/>
            <a:ext cx="61436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8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Quality I strive for in my books: </a:t>
            </a:r>
            <a:r>
              <a:rPr lang="en-GB" i="1" dirty="0"/>
              <a:t>Flexibility</a:t>
            </a:r>
          </a:p>
          <a:p>
            <a:r>
              <a:rPr lang="en-GB" dirty="0"/>
              <a:t>Core Abstractions</a:t>
            </a:r>
          </a:p>
          <a:p>
            <a:pPr lvl="1"/>
            <a:r>
              <a:rPr lang="en-GB" dirty="0"/>
              <a:t>Abstract Factory: </a:t>
            </a:r>
            <a:r>
              <a:rPr lang="en-GB" i="1" dirty="0"/>
              <a:t>Create delegates</a:t>
            </a:r>
            <a:endParaRPr lang="en-GB" dirty="0"/>
          </a:p>
          <a:p>
            <a:pPr lvl="1"/>
            <a:r>
              <a:rPr lang="en-GB" dirty="0" err="1"/>
              <a:t>ObjectManager</a:t>
            </a:r>
            <a:r>
              <a:rPr lang="en-GB" dirty="0"/>
              <a:t>: </a:t>
            </a:r>
            <a:r>
              <a:rPr lang="en-GB" i="1" dirty="0"/>
              <a:t>Lookup delegates</a:t>
            </a:r>
          </a:p>
          <a:p>
            <a:endParaRPr lang="en-GB" i="1" dirty="0"/>
          </a:p>
          <a:p>
            <a:r>
              <a:rPr lang="en-GB" b="1" dirty="0"/>
              <a:t>Chained Property Files: CPF</a:t>
            </a:r>
          </a:p>
          <a:p>
            <a:pPr lvl="1"/>
            <a:r>
              <a:rPr lang="en-GB" dirty="0"/>
              <a:t>Read at start-up…</a:t>
            </a:r>
          </a:p>
          <a:p>
            <a:pPr lvl="1"/>
            <a:r>
              <a:rPr lang="en-GB" dirty="0"/>
              <a:t>Defines </a:t>
            </a:r>
            <a:r>
              <a:rPr lang="en-GB" i="1" dirty="0"/>
              <a:t>all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Delegate implementations</a:t>
            </a:r>
          </a:p>
          <a:p>
            <a:pPr lvl="2"/>
            <a:r>
              <a:rPr lang="en-GB" dirty="0"/>
              <a:t>Host names and ports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75" y="1615942"/>
            <a:ext cx="2269525" cy="324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0B6DB0-6143-466B-B19F-EA17E368C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D31CD81-4CF6-4BA5-8BDB-1B2F9A64C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B02BD9-80AD-427E-A11D-3DE7F0344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A68A2BD-52B7-4386-83AA-32C710B22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740" y="1146206"/>
            <a:ext cx="5019259" cy="415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Example</a:t>
            </a:r>
            <a:r>
              <a:rPr lang="da-DK" dirty="0"/>
              <a:t>: </a:t>
            </a:r>
            <a:r>
              <a:rPr lang="da-DK" i="1" dirty="0" err="1"/>
              <a:t>socket.cpf</a:t>
            </a:r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3810000" y="2324100"/>
            <a:ext cx="19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3810000" y="3543300"/>
            <a:ext cx="3048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B9764-106D-4387-9596-8D29E23F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BB3DF95-4FCD-4E53-8B23-17A6E7E9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250C93-1F2D-4CF3-B052-4D3FCC7A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9A1BCB-AC9C-45BE-95C9-8691BA9B0AAD}"/>
              </a:ext>
            </a:extLst>
          </p:cNvPr>
          <p:cNvSpPr/>
          <p:nvPr/>
        </p:nvSpPr>
        <p:spPr>
          <a:xfrm>
            <a:off x="914400" y="2287649"/>
            <a:ext cx="2286000" cy="7984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Which impl. to use?</a:t>
            </a:r>
          </a:p>
          <a:p>
            <a:pPr algn="ctr"/>
            <a:r>
              <a:rPr lang="da-DK" dirty="0"/>
              <a:t>Which host:port?</a:t>
            </a:r>
          </a:p>
        </p:txBody>
      </p:sp>
    </p:spTree>
    <p:extLst>
      <p:ext uri="{BB962C8B-B14F-4D97-AF65-F5344CB8AC3E}">
        <p14:creationId xmlns:p14="http://schemas.microsoft.com/office/powerpoint/2010/main" val="173828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0C0FDA-DFD3-4D88-9447-099385CA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28775"/>
            <a:ext cx="6515100" cy="2752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F3DA7B-7C20-407D-8280-2855F49A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Chaining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B3134-79FC-45B5-8162-1BBF295C5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We will start by mostly using ‘http.cpf’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576A1-A24F-445F-8137-26077062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C9401-4E73-457F-8C93-91A5C341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5D562C-7FA4-42AE-ACEE-B6C97C50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93837A-D492-4126-91DA-56C77EE62318}"/>
              </a:ext>
            </a:extLst>
          </p:cNvPr>
          <p:cNvSpPr/>
          <p:nvPr/>
        </p:nvSpPr>
        <p:spPr>
          <a:xfrm>
            <a:off x="2133600" y="2628900"/>
            <a:ext cx="1828800" cy="5334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0C9351-0E17-4CC9-AD36-1F36E3566D08}"/>
              </a:ext>
            </a:extLst>
          </p:cNvPr>
          <p:cNvSpPr/>
          <p:nvPr/>
        </p:nvSpPr>
        <p:spPr>
          <a:xfrm>
            <a:off x="361950" y="4367214"/>
            <a:ext cx="5410200" cy="9297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Allows defining new configurations that </a:t>
            </a:r>
            <a:r>
              <a:rPr lang="da-DK" i="1" dirty="0"/>
              <a:t>inherit</a:t>
            </a:r>
            <a:r>
              <a:rPr lang="da-DK" dirty="0"/>
              <a:t> all properties of an ancestor…</a:t>
            </a:r>
          </a:p>
        </p:txBody>
      </p:sp>
    </p:spTree>
    <p:extLst>
      <p:ext uri="{BB962C8B-B14F-4D97-AF65-F5344CB8AC3E}">
        <p14:creationId xmlns:p14="http://schemas.microsoft.com/office/powerpoint/2010/main" val="161309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You must define CPFs for each exercise you solve</a:t>
            </a:r>
          </a:p>
          <a:p>
            <a:pPr lvl="1"/>
            <a:r>
              <a:rPr lang="da-DK" dirty="0"/>
              <a:t>‘mongo’ exercise</a:t>
            </a:r>
          </a:p>
          <a:p>
            <a:pPr lvl="2"/>
            <a:r>
              <a:rPr lang="da-DK" dirty="0"/>
              <a:t>src/main/resources/cpf/mongo.cpf</a:t>
            </a:r>
          </a:p>
          <a:p>
            <a:pPr lvl="2"/>
            <a:endParaRPr lang="da-DK" dirty="0"/>
          </a:p>
          <a:p>
            <a:pPr lvl="2"/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Then start your daemon with the proper configuration</a:t>
            </a:r>
          </a:p>
          <a:p>
            <a:pPr lvl="1"/>
            <a:r>
              <a:rPr lang="da-DK" dirty="0" err="1"/>
              <a:t>gradle</a:t>
            </a:r>
            <a:r>
              <a:rPr lang="da-DK" dirty="0"/>
              <a:t> daemon –Pcpf=mongo.cpf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BF4D41-19FE-4382-8D14-493A918F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3CD9D-E585-4881-B438-396411EAF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E130C6-CAFF-4A27-A7C0-B1E280D7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4243E-3A4D-4185-AA86-F4B5469B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828925"/>
            <a:ext cx="7929349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25EC13-FFD2-4D90-BA04-4C13E2B58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76450"/>
            <a:ext cx="2781300" cy="704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95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FEEE10-8048-4B3F-B929-A6E1C06A3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Testability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87C5EA9-B29C-4F19-80C7-4280F8EAF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Central for DevOps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FA9EF-BB9D-4C02-B1C1-7CC996AC8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C584-6BA3-4D2E-8D5B-FB006F653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A037D-F87B-4ED2-A767-4D12F0D1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C047-3C11-4DB0-B7E3-8F5FC120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Testing and DevOps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2FB7F-C364-4ABC-B385-F94D7EE81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Speedy implementation and deployment is central</a:t>
            </a:r>
          </a:p>
          <a:p>
            <a:pPr lvl="1"/>
            <a:r>
              <a:rPr lang="da-DK" dirty="0"/>
              <a:t>So, a ‘quality gate’ of 1.000 hour manual tests is </a:t>
            </a:r>
            <a:r>
              <a:rPr lang="da-DK" i="1" dirty="0"/>
              <a:t>no-go</a:t>
            </a:r>
          </a:p>
          <a:p>
            <a:r>
              <a:rPr lang="da-DK" i="1" dirty="0"/>
              <a:t>Have automated tests in place for all/most code</a:t>
            </a:r>
          </a:p>
          <a:p>
            <a:r>
              <a:rPr lang="da-DK" dirty="0"/>
              <a:t>I am myself a sworn </a:t>
            </a:r>
            <a:r>
              <a:rPr lang="da-DK" i="1" dirty="0"/>
              <a:t>test-driven development</a:t>
            </a:r>
            <a:r>
              <a:rPr lang="da-DK" dirty="0"/>
              <a:t> believer </a:t>
            </a:r>
            <a:r>
              <a:rPr lang="da-DK" dirty="0">
                <a:sym typeface="Wingdings" panose="05000000000000000000" pitchFamily="2" charset="2"/>
              </a:rPr>
              <a:t></a:t>
            </a:r>
          </a:p>
          <a:p>
            <a:endParaRPr lang="da-DK" dirty="0">
              <a:sym typeface="Wingdings" panose="05000000000000000000" pitchFamily="2" charset="2"/>
            </a:endParaRPr>
          </a:p>
          <a:p>
            <a:endParaRPr lang="da-DK" dirty="0">
              <a:sym typeface="Wingdings" panose="05000000000000000000" pitchFamily="2" charset="2"/>
            </a:endParaRPr>
          </a:p>
          <a:p>
            <a:endParaRPr lang="da-DK" dirty="0">
              <a:sym typeface="Wingdings" panose="05000000000000000000" pitchFamily="2" charset="2"/>
            </a:endParaRPr>
          </a:p>
          <a:p>
            <a:endParaRPr lang="da-DK" dirty="0">
              <a:sym typeface="Wingdings" panose="05000000000000000000" pitchFamily="2" charset="2"/>
            </a:endParaRPr>
          </a:p>
          <a:p>
            <a:endParaRPr lang="da-DK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E4364-6B55-4DF5-B042-A2BBF636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9EF60-FECA-48B4-88D8-BDBE057A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1BE8A-9047-4412-9E94-DA3BF1E5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B6CB02-3066-4247-B92D-FC33969D1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705100"/>
            <a:ext cx="6191250" cy="1876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663813-ADCC-4AC9-9ABA-C881C17C5FA1}"/>
              </a:ext>
            </a:extLst>
          </p:cNvPr>
          <p:cNvSpPr/>
          <p:nvPr/>
        </p:nvSpPr>
        <p:spPr>
          <a:xfrm>
            <a:off x="609600" y="4581525"/>
            <a:ext cx="7924800" cy="6889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Do no implement anything without having production code covered by tests!!! It is an exam evaluation criteria!</a:t>
            </a:r>
          </a:p>
        </p:txBody>
      </p:sp>
    </p:spTree>
    <p:extLst>
      <p:ext uri="{BB962C8B-B14F-4D97-AF65-F5344CB8AC3E}">
        <p14:creationId xmlns:p14="http://schemas.microsoft.com/office/powerpoint/2010/main" val="40536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39AB-14C7-4A26-A63D-00C7794F3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ToolStack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C7245-1F90-48A1-8AEB-14BCD50BDC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49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82" y="1089025"/>
            <a:ext cx="667543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E49B9-9E91-4CC5-B855-3FD75A63C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4C99C4-2FD2-4A53-A7D2-9762A654B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09177-49CB-4903-8CC9-1E89082D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6CD9-360E-411D-9B52-9D4DED8F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Open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A0D45-8105-448C-95E3-3FC4C959D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It is not a cutting edge programming course, so…</a:t>
            </a:r>
          </a:p>
          <a:p>
            <a:r>
              <a:rPr lang="da-DK" dirty="0"/>
              <a:t>Java 11, </a:t>
            </a:r>
            <a:r>
              <a:rPr lang="da-DK" dirty="0" err="1"/>
              <a:t>Gradle</a:t>
            </a:r>
            <a:r>
              <a:rPr lang="da-DK" dirty="0"/>
              <a:t> 6, IntelliJ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94FF7-24FB-49F8-ADBE-F4880BE7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792CF-D645-45E1-AF25-2EF30B580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5B73D-FF76-44CC-B963-F22693BD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51DC6-F04A-4E9B-9435-8B5DDA6F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Gradle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4125D-965B-4F1C-847A-76A843990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i="1" dirty="0"/>
              <a:t>Configuration based</a:t>
            </a:r>
            <a:r>
              <a:rPr lang="da-DK" dirty="0"/>
              <a:t> to a large extend…</a:t>
            </a:r>
          </a:p>
          <a:p>
            <a:r>
              <a:rPr lang="da-DK" dirty="0"/>
              <a:t>Know how the folder structure works!</a:t>
            </a:r>
          </a:p>
          <a:p>
            <a:pPr lvl="1"/>
            <a:r>
              <a:rPr lang="da-DK" dirty="0"/>
              <a:t>src/main/java	root of production code</a:t>
            </a:r>
          </a:p>
          <a:p>
            <a:pPr lvl="1"/>
            <a:r>
              <a:rPr lang="da-DK" dirty="0" err="1"/>
              <a:t>s</a:t>
            </a:r>
            <a:r>
              <a:rPr lang="da-DK" dirty="0" err="1" smtClean="0"/>
              <a:t>rc</a:t>
            </a:r>
            <a:r>
              <a:rPr lang="da-DK" dirty="0" smtClean="0"/>
              <a:t>/</a:t>
            </a:r>
            <a:r>
              <a:rPr lang="da-DK" dirty="0" smtClean="0"/>
              <a:t>test/</a:t>
            </a:r>
            <a:r>
              <a:rPr lang="da-DK" dirty="0" err="1" smtClean="0"/>
              <a:t>java</a:t>
            </a:r>
            <a:r>
              <a:rPr lang="da-DK" dirty="0"/>
              <a:t>	root of unit test code</a:t>
            </a:r>
          </a:p>
          <a:p>
            <a:pPr lvl="1"/>
            <a:r>
              <a:rPr lang="da-DK" dirty="0"/>
              <a:t>src/main/resources	root of resources</a:t>
            </a:r>
          </a:p>
          <a:p>
            <a:pPr lvl="2"/>
            <a:r>
              <a:rPr lang="da-DK" dirty="0"/>
              <a:t>(the CPFs must reside in ‘cpf/’ subfolder)</a:t>
            </a:r>
          </a:p>
          <a:p>
            <a:pPr lvl="1"/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75D1B-4111-49C5-A822-3DB2513A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772ED-FC2B-4ECF-87CC-1875A3C6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AD94B-396C-42B3-86C8-5DA27D42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62487C-25B1-4AEC-9A6A-E205C4A42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275" y="1485900"/>
            <a:ext cx="2295525" cy="3495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9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43DC4-5992-4972-821E-8C690F3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Mxx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D5523-0B21-45BA-9EF5-B594EC05D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Avoid the hazzle of installing everything yourself</a:t>
            </a:r>
          </a:p>
          <a:p>
            <a:pPr lvl="1"/>
            <a:r>
              <a:rPr lang="da-DK" dirty="0"/>
              <a:t>And get used to Linux – you will need it for your Docker stuff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9B8A3-B364-4BB6-A37B-2F37A8B71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0B0E7-17E6-4E0C-A7DD-9AB41A7F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5D0A2-815F-402A-B273-B420830B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798003-D305-4A4C-A697-C0FF38510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984" y="1855732"/>
            <a:ext cx="4178265" cy="37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SkyCave</a:t>
            </a:r>
            <a:r>
              <a:rPr lang="en-US" noProof="0" dirty="0"/>
              <a:t>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changed as it …</a:t>
            </a:r>
          </a:p>
          <a:p>
            <a:pPr lvl="1"/>
            <a:r>
              <a:rPr lang="en-US" noProof="0" dirty="0"/>
              <a:t>Removes all adventure aspects</a:t>
            </a:r>
          </a:p>
          <a:p>
            <a:pPr lvl="2"/>
            <a:r>
              <a:rPr lang="en-US" noProof="0" dirty="0"/>
              <a:t>‘get lamp’ ‘throw axe’ ‘use key’</a:t>
            </a:r>
          </a:p>
          <a:p>
            <a:pPr lvl="1"/>
            <a:r>
              <a:rPr lang="en-US" noProof="0" dirty="0"/>
              <a:t>Allows modifications to cave which is a (</a:t>
            </a:r>
            <a:r>
              <a:rPr lang="en-US" noProof="0" dirty="0" err="1"/>
              <a:t>x,y,z</a:t>
            </a:r>
            <a:r>
              <a:rPr lang="en-US" noProof="0" dirty="0"/>
              <a:t>) lattice</a:t>
            </a:r>
          </a:p>
          <a:p>
            <a:pPr lvl="2"/>
            <a:r>
              <a:rPr lang="en-US" noProof="0" dirty="0"/>
              <a:t>‘dig n You are in a maze with twisty passages’</a:t>
            </a:r>
          </a:p>
          <a:p>
            <a:pPr lvl="3"/>
            <a:r>
              <a:rPr lang="en-US" noProof="0" dirty="0"/>
              <a:t>Will create a new room, north of this, with the given description</a:t>
            </a:r>
          </a:p>
          <a:p>
            <a:pPr lvl="1"/>
            <a:r>
              <a:rPr lang="en-US" b="1" noProof="0" dirty="0"/>
              <a:t>Massive online / distributed system (MMO)</a:t>
            </a:r>
          </a:p>
          <a:p>
            <a:pPr lvl="2"/>
            <a:r>
              <a:rPr lang="en-US" noProof="0" dirty="0"/>
              <a:t>Not one but 10, 1000(!), 1.000.000 (!!!) players</a:t>
            </a:r>
          </a:p>
          <a:p>
            <a:pPr lvl="1"/>
            <a:r>
              <a:rPr lang="en-US" b="1" dirty="0"/>
              <a:t>… through horizontal scalable client-server architecture</a:t>
            </a:r>
            <a:endParaRPr lang="en-US" b="1" noProof="0" dirty="0"/>
          </a:p>
          <a:p>
            <a:pPr lvl="1"/>
            <a:r>
              <a:rPr lang="en-US" noProof="0" dirty="0"/>
              <a:t>Single sign-on</a:t>
            </a:r>
          </a:p>
          <a:p>
            <a:pPr lvl="2"/>
            <a:r>
              <a:rPr lang="en-US" noProof="0" dirty="0"/>
              <a:t>Once registered, each player can access every cave</a:t>
            </a:r>
          </a:p>
          <a:p>
            <a:pPr lvl="2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A5BA3-6F41-4E14-B20C-D3779DFB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EA5104-9147-40B5-ADAB-25940099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1E1F1-4842-4552-8531-5C6E848A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SkyCave</a:t>
            </a:r>
            <a:r>
              <a:rPr lang="en-US" noProof="0" dirty="0"/>
              <a:t>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… changed as it …</a:t>
            </a:r>
          </a:p>
          <a:p>
            <a:pPr lvl="1"/>
            <a:r>
              <a:rPr lang="en-US" noProof="0" dirty="0"/>
              <a:t>Has some weird features with a learning focus</a:t>
            </a:r>
          </a:p>
          <a:p>
            <a:pPr lvl="2"/>
            <a:r>
              <a:rPr lang="en-US" dirty="0"/>
              <a:t>‘quote’		report a famous quote</a:t>
            </a:r>
            <a:endParaRPr lang="en-US" noProof="0" dirty="0"/>
          </a:p>
          <a:p>
            <a:pPr lvl="1"/>
            <a:r>
              <a:rPr lang="en-US" noProof="0" dirty="0"/>
              <a:t>Is highly (re)configurable</a:t>
            </a:r>
          </a:p>
          <a:p>
            <a:pPr lvl="2"/>
            <a:r>
              <a:rPr lang="en-US" noProof="0" dirty="0"/>
              <a:t>To support automated testing using </a:t>
            </a:r>
            <a:r>
              <a:rPr lang="en-US" i="1" noProof="0" dirty="0"/>
              <a:t>test doubles</a:t>
            </a:r>
          </a:p>
          <a:p>
            <a:pPr lvl="2"/>
            <a:r>
              <a:rPr lang="en-US" noProof="0" dirty="0"/>
              <a:t>… and therefore support </a:t>
            </a:r>
            <a:r>
              <a:rPr lang="en-US" i="1" noProof="0" dirty="0"/>
              <a:t>test-driven development</a:t>
            </a:r>
          </a:p>
          <a:p>
            <a:pPr lvl="2"/>
            <a:r>
              <a:rPr lang="en-US" noProof="0" dirty="0"/>
              <a:t>To support </a:t>
            </a:r>
            <a:r>
              <a:rPr lang="en-US" i="1" noProof="0" dirty="0"/>
              <a:t>incremental architectural work</a:t>
            </a:r>
          </a:p>
          <a:p>
            <a:pPr lvl="3"/>
            <a:r>
              <a:rPr lang="en-US" noProof="0" dirty="0" err="1"/>
              <a:t>HashMap</a:t>
            </a:r>
            <a:r>
              <a:rPr lang="en-US" noProof="0" dirty="0"/>
              <a:t> → MongoDB</a:t>
            </a:r>
          </a:p>
          <a:p>
            <a:pPr lvl="3"/>
            <a:r>
              <a:rPr lang="en-US" noProof="0" dirty="0"/>
              <a:t>Local call →  HTTP → RabbitMQ</a:t>
            </a:r>
          </a:p>
          <a:p>
            <a:pPr lvl="2"/>
            <a:r>
              <a:rPr lang="en-US" noProof="0" dirty="0"/>
              <a:t>To support </a:t>
            </a:r>
            <a:r>
              <a:rPr lang="en-US" i="1" noProof="0" dirty="0"/>
              <a:t>architectural testing</a:t>
            </a:r>
          </a:p>
          <a:p>
            <a:pPr lvl="3"/>
            <a:r>
              <a:rPr lang="en-US" i="1" noProof="0" dirty="0"/>
              <a:t>Saboteur</a:t>
            </a:r>
            <a:r>
              <a:rPr lang="en-US" noProof="0" dirty="0"/>
              <a:t> implementation of central services</a:t>
            </a:r>
          </a:p>
          <a:p>
            <a:pPr lvl="2"/>
            <a:r>
              <a:rPr lang="en-US" noProof="0" dirty="0"/>
              <a:t>To support </a:t>
            </a:r>
            <a:r>
              <a:rPr lang="en-US" i="1" noProof="0" dirty="0"/>
              <a:t>automated evaluation by me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2FE7-E690-43B6-86E3-375F8E7D0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 Used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F2890-2B9F-43C8-9A97-4883CE2A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000" dirty="0"/>
              <a:t>Learn about</a:t>
            </a:r>
          </a:p>
          <a:p>
            <a:pPr lvl="1"/>
            <a:r>
              <a:rPr lang="da-DK" sz="1800" dirty="0"/>
              <a:t>Broker architecture</a:t>
            </a:r>
          </a:p>
          <a:p>
            <a:pPr lvl="2"/>
            <a:r>
              <a:rPr lang="da-DK" sz="1600" dirty="0"/>
              <a:t>Implement missing methods in Player</a:t>
            </a:r>
          </a:p>
          <a:p>
            <a:pPr lvl="1"/>
            <a:r>
              <a:rPr lang="da-DK" sz="1800" dirty="0"/>
              <a:t>HTTP/Restish architecture</a:t>
            </a:r>
          </a:p>
          <a:p>
            <a:pPr lvl="2"/>
            <a:r>
              <a:rPr lang="da-DK" sz="1600" dirty="0"/>
              <a:t>Connect server to subscription, quote services</a:t>
            </a:r>
          </a:p>
          <a:p>
            <a:pPr lvl="3"/>
            <a:r>
              <a:rPr lang="da-DK" sz="1400" dirty="0"/>
              <a:t>(and later refactor the whole architecture into microservices)</a:t>
            </a:r>
          </a:p>
          <a:p>
            <a:pPr lvl="1"/>
            <a:r>
              <a:rPr lang="da-DK" sz="1800" dirty="0"/>
              <a:t>NoSQL databases</a:t>
            </a:r>
          </a:p>
          <a:p>
            <a:pPr lvl="2"/>
            <a:r>
              <a:rPr lang="da-DK" sz="1600" dirty="0"/>
              <a:t>Implement CaveStorage in MongoDB, Redis, Memcached, or …</a:t>
            </a:r>
          </a:p>
          <a:p>
            <a:pPr lvl="1"/>
            <a:r>
              <a:rPr lang="da-DK" sz="1800" dirty="0"/>
              <a:t>Container Tech</a:t>
            </a:r>
          </a:p>
          <a:p>
            <a:pPr lvl="2"/>
            <a:r>
              <a:rPr lang="da-DK" sz="1600" dirty="0"/>
              <a:t>Pack server into containers, deploy on swarm, …</a:t>
            </a:r>
          </a:p>
          <a:p>
            <a:pPr lvl="1"/>
            <a:r>
              <a:rPr lang="da-DK" sz="1800" dirty="0"/>
              <a:t>CI and CD</a:t>
            </a:r>
          </a:p>
          <a:p>
            <a:pPr lvl="2"/>
            <a:r>
              <a:rPr lang="da-DK" sz="1600" dirty="0"/>
              <a:t>Automate end-2-end testing and stuff</a:t>
            </a:r>
          </a:p>
          <a:p>
            <a:pPr lvl="1"/>
            <a:r>
              <a:rPr lang="da-DK" sz="1800" dirty="0"/>
              <a:t>MS architecture</a:t>
            </a:r>
          </a:p>
          <a:p>
            <a:pPr lvl="2"/>
            <a:r>
              <a:rPr lang="da-DK" sz="1600" dirty="0"/>
              <a:t>Refactor a Monolith into a full MS arch doing DevOps with your peers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AE901-C0F1-4877-AC93-1DC6F4E2E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0F700-5D94-4EF5-8106-BBDE5339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B5-62DD-4B7C-93B6-DCED5E5EA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4BF5A-81EA-406F-8A51-B15310E8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73D6-AEB8-44CF-BC37-D099C5557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As one former student put it</a:t>
            </a:r>
          </a:p>
          <a:p>
            <a:pPr lvl="1"/>
            <a:r>
              <a:rPr lang="da-DK" i="1" dirty="0"/>
              <a:t>Wildly over-engineered architecture </a:t>
            </a:r>
            <a:r>
              <a:rPr lang="da-DK" i="1" dirty="0">
                <a:sym typeface="Wingdings" panose="05000000000000000000" pitchFamily="2" charset="2"/>
              </a:rPr>
              <a:t></a:t>
            </a:r>
          </a:p>
          <a:p>
            <a:r>
              <a:rPr lang="da-DK" dirty="0">
                <a:sym typeface="Wingdings" panose="05000000000000000000" pitchFamily="2" charset="2"/>
              </a:rPr>
              <a:t>SkyCave is a highly reconfigurable framework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Lots of ‘hotspots’, lots of roles, complex dep injection </a:t>
            </a:r>
          </a:p>
          <a:p>
            <a:r>
              <a:rPr lang="da-DK" dirty="0">
                <a:sym typeface="Wingdings" panose="05000000000000000000" pitchFamily="2" charset="2"/>
              </a:rPr>
              <a:t>SkyCave has history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A few ‘fixme’s still around, a few ‘unused ideas’, etc.</a:t>
            </a:r>
          </a:p>
          <a:p>
            <a:r>
              <a:rPr lang="da-DK" dirty="0">
                <a:sym typeface="Wingdings" panose="05000000000000000000" pitchFamily="2" charset="2"/>
              </a:rPr>
              <a:t>And as always</a:t>
            </a:r>
          </a:p>
          <a:p>
            <a:pPr lvl="1"/>
            <a:r>
              <a:rPr lang="da-DK" i="1" dirty="0">
                <a:sym typeface="Wingdings" panose="05000000000000000000" pitchFamily="2" charset="2"/>
              </a:rPr>
              <a:t>There may be dragons</a:t>
            </a:r>
          </a:p>
          <a:p>
            <a:pPr lvl="2"/>
            <a:r>
              <a:rPr lang="da-DK" i="1" dirty="0">
                <a:sym typeface="Wingdings" panose="05000000000000000000" pitchFamily="2" charset="2"/>
              </a:rPr>
              <a:t>Undiscovered bugs, unhealthy naming, old-school java, legacy, …</a:t>
            </a:r>
          </a:p>
          <a:p>
            <a:pPr lvl="2"/>
            <a:endParaRPr lang="da-DK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012F6-8B44-4098-8E09-A115ECCB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775E7-56C0-4B94-8C38-4F94B670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F05E4-C2ED-43F1-9C28-9CD1BF9D1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D96F-99B5-4976-859C-72AD8672A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Software Architecture Sidestep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6D2BAD-6B2C-42A9-BB30-345A3AE89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46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0A6D2-375A-492F-A364-17EC990E6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3+1 Viewpoints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881E6-7C13-4883-B173-402DD48C0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+1:	Architectural requirements</a:t>
            </a:r>
          </a:p>
          <a:p>
            <a:r>
              <a:rPr lang="da-DK" dirty="0"/>
              <a:t>Deployment Viewpoint</a:t>
            </a:r>
          </a:p>
          <a:p>
            <a:pPr lvl="1"/>
            <a:r>
              <a:rPr lang="da-DK" dirty="0"/>
              <a:t>Focus:	What physical/virtual nodes are involved, what software is running on each?		</a:t>
            </a:r>
            <a:r>
              <a:rPr lang="da-DK" b="1" dirty="0"/>
              <a:t>The physical view</a:t>
            </a:r>
            <a:endParaRPr lang="da-DK" dirty="0"/>
          </a:p>
          <a:p>
            <a:r>
              <a:rPr lang="da-DK" dirty="0"/>
              <a:t>Component Connector Viewpoint</a:t>
            </a:r>
          </a:p>
          <a:p>
            <a:pPr lvl="1"/>
            <a:r>
              <a:rPr lang="da-DK" dirty="0"/>
              <a:t>Focus:	What processes/objects are executing, how does data and control flow between them?	</a:t>
            </a:r>
            <a:r>
              <a:rPr lang="da-DK" b="1" dirty="0"/>
              <a:t>The runtime view</a:t>
            </a:r>
          </a:p>
          <a:p>
            <a:r>
              <a:rPr lang="da-DK" dirty="0"/>
              <a:t>Module Viewpoint</a:t>
            </a:r>
          </a:p>
          <a:p>
            <a:pPr lvl="1"/>
            <a:r>
              <a:rPr lang="da-DK" dirty="0"/>
              <a:t>Focus:	What compilation units are there, what classes, how are they dependent upon each other?	</a:t>
            </a:r>
            <a:r>
              <a:rPr lang="da-DK" b="1" dirty="0"/>
              <a:t>The static view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912BB-F8D6-468F-90C7-5F787A83E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CS@AU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A4733-FD33-48CB-A74C-5296D2E2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218CD-BF40-466F-AA58-D79F5C97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1077</Words>
  <Application>Microsoft Office PowerPoint</Application>
  <PresentationFormat>On-screen Show (16:10)</PresentationFormat>
  <Paragraphs>255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Wingdings</vt:lpstr>
      <vt:lpstr>Office Theme</vt:lpstr>
      <vt:lpstr>Microservices and DevOps</vt:lpstr>
      <vt:lpstr>Case Study: SkyCave</vt:lpstr>
      <vt:lpstr>The History</vt:lpstr>
      <vt:lpstr>SkyCave is…</vt:lpstr>
      <vt:lpstr>SkyCave is…</vt:lpstr>
      <vt:lpstr>And Used to…</vt:lpstr>
      <vt:lpstr>And…</vt:lpstr>
      <vt:lpstr>Software Architecture Sidestep</vt:lpstr>
      <vt:lpstr>The 3+1 Viewpoints</vt:lpstr>
      <vt:lpstr>Deployment and Execution View</vt:lpstr>
      <vt:lpstr>Demo: Local to Mxx</vt:lpstr>
      <vt:lpstr>Rudimentary Statistics</vt:lpstr>
      <vt:lpstr>Three Tier Architecture</vt:lpstr>
      <vt:lpstr>Deployment Viewpoint</vt:lpstr>
      <vt:lpstr>Deployment Viewpoint</vt:lpstr>
      <vt:lpstr>C&amp;C View</vt:lpstr>
      <vt:lpstr>Synchroneous Method Call</vt:lpstr>
      <vt:lpstr>Server Side</vt:lpstr>
      <vt:lpstr>Module View</vt:lpstr>
      <vt:lpstr>Domain Model</vt:lpstr>
      <vt:lpstr>Using FRDS.Broker</vt:lpstr>
      <vt:lpstr>Modules</vt:lpstr>
      <vt:lpstr>Flexibility</vt:lpstr>
      <vt:lpstr>CPF</vt:lpstr>
      <vt:lpstr>Chaining</vt:lpstr>
      <vt:lpstr>Solving Exercises</vt:lpstr>
      <vt:lpstr>Testability</vt:lpstr>
      <vt:lpstr>Testing and DevOps</vt:lpstr>
      <vt:lpstr>ToolStack</vt:lpstr>
      <vt:lpstr>Open Source</vt:lpstr>
      <vt:lpstr>Gradle</vt:lpstr>
      <vt:lpstr>Mxx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105</cp:revision>
  <dcterms:created xsi:type="dcterms:W3CDTF">2006-08-16T00:00:00Z</dcterms:created>
  <dcterms:modified xsi:type="dcterms:W3CDTF">2021-08-27T09:47:16Z</dcterms:modified>
</cp:coreProperties>
</file>